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399" r:id="rId12"/>
    <p:sldId id="413" r:id="rId13"/>
    <p:sldId id="412" r:id="rId14"/>
    <p:sldId id="410" r:id="rId15"/>
    <p:sldId id="411" r:id="rId16"/>
    <p:sldId id="407"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3"/>
            <p14:sldId id="412"/>
            <p14:sldId id="410"/>
            <p14:sldId id="411"/>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7A4"/>
    <a:srgbClr val="969696"/>
    <a:srgbClr val="FF0000"/>
    <a:srgbClr val="7F7F7F"/>
    <a:srgbClr val="FF9C44"/>
    <a:srgbClr val="6DBD6D"/>
    <a:srgbClr val="E35457"/>
    <a:srgbClr val="7C0019"/>
    <a:srgbClr val="2B317C"/>
    <a:srgbClr val="32A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65" autoAdjust="0"/>
    <p:restoredTop sz="90104" autoAdjust="0"/>
  </p:normalViewPr>
  <p:slideViewPr>
    <p:cSldViewPr snapToGrid="0">
      <p:cViewPr varScale="1">
        <p:scale>
          <a:sx n="94" d="100"/>
          <a:sy n="94" d="100"/>
        </p:scale>
        <p:origin x="180" y="102"/>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2019/8/2</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2019/8/2</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354542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80805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timing>
    <p:tnLst>
      <p:par>
        <p:cTn id="1" dur="indefinite" restart="never" nodeType="tmRoot"/>
      </p:par>
    </p:tnLst>
  </p:timing>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0.png"/><Relationship Id="rId5" Type="http://schemas.openxmlformats.org/officeDocument/2006/relationships/image" Target="../media/image22.png"/><Relationship Id="rId15" Type="http://schemas.openxmlformats.org/officeDocument/2006/relationships/image" Target="../media/image17.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0.png"/><Relationship Id="rId7" Type="http://schemas.openxmlformats.org/officeDocument/2006/relationships/image" Target="../media/image34.jpg"/><Relationship Id="rId2" Type="http://schemas.openxmlformats.org/officeDocument/2006/relationships/image" Target="../media/image320.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4.mp4"/><Relationship Id="rId7"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4.png"/><Relationship Id="rId4" Type="http://schemas.openxmlformats.org/officeDocument/2006/relationships/video" Target="../media/media4.mp4"/><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204255" y="629183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5" y="18461"/>
            <a:ext cx="3387435"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床部分に設置された下杵の降下により粉末の充填を促す効果。充填速度の向上のために用いられる。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8" r="45138" b="34019"/>
          <a:stretch/>
        </p:blipFill>
        <p:spPr>
          <a:xfrm>
            <a:off x="605586" y="2258233"/>
            <a:ext cx="2369534" cy="2291893"/>
          </a:xfrm>
          <a:prstGeom prst="rect">
            <a:avLst/>
          </a:prstGeom>
          <a:ln w="19050">
            <a:no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63440" y="1053944"/>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322837" y="1467651"/>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成形のために金型を粉末で満たす工程であり、製品の品質を左右する。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286836" y="150556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378998" y="4843890"/>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379623" y="2968258"/>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4252311" y="2506593"/>
            <a:ext cx="473034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下杵上部に負圧の発生が確認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337814" y="300498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 xmlns:a16="http://schemas.microsoft.com/office/drawing/2014/main" id="{2DFC3633-BC81-47E0-B028-6FEFC1104494}"/>
              </a:ext>
            </a:extLst>
          </p:cNvPr>
          <p:cNvSpPr txBox="1"/>
          <p:nvPr/>
        </p:nvSpPr>
        <p:spPr>
          <a:xfrm>
            <a:off x="4379623" y="4629951"/>
            <a:ext cx="444989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下杵の降下が粉末に作用する原理が詳細に明らかになっていない。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そのため、充填速度の最適化が難しい。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974C79EA-8A63-4D4B-8A89-C03D922E2A75}"/>
              </a:ext>
            </a:extLst>
          </p:cNvPr>
          <p:cNvSpPr/>
          <p:nvPr/>
        </p:nvSpPr>
        <p:spPr>
          <a:xfrm>
            <a:off x="4333905" y="4675561"/>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7698C3BB-716A-AE45-89BB-89A7A0FA5B91}"/>
              </a:ext>
            </a:extLst>
          </p:cNvPr>
          <p:cNvSpPr txBox="1"/>
          <p:nvPr/>
        </p:nvSpPr>
        <p:spPr>
          <a:xfrm>
            <a:off x="4247951" y="4183556"/>
            <a:ext cx="473470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詳細な作用原理が明らかでない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989823" y="3823807"/>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 name="正方形/長方形 1"/>
          <p:cNvSpPr/>
          <p:nvPr/>
        </p:nvSpPr>
        <p:spPr>
          <a:xfrm>
            <a:off x="1122494" y="3404179"/>
            <a:ext cx="1095272" cy="1097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3989823" y="2152905"/>
            <a:ext cx="1227514" cy="369332"/>
          </a:xfrm>
          <a:prstGeom prst="rect">
            <a:avLst/>
          </a:prstGeom>
          <a:noFill/>
        </p:spPr>
        <p:txBody>
          <a:bodyPr wrap="square" rtlCol="0">
            <a:spAutoFit/>
          </a:bodyPr>
          <a:lstStyle/>
          <a:p>
            <a:r>
              <a:rPr kumimoji="1" lang="ja-JP" altLang="en-US" dirty="0">
                <a:solidFill>
                  <a:srgbClr val="3F97A4"/>
                </a:solidFill>
                <a:latin typeface="メイリオ" panose="020B0604030504040204" pitchFamily="50" charset="-128"/>
                <a:ea typeface="メイリオ" panose="020B0604030504040204" pitchFamily="50" charset="-128"/>
              </a:rPr>
              <a:t>先行研究</a:t>
            </a:r>
          </a:p>
        </p:txBody>
      </p:sp>
    </p:spTree>
    <p:extLst>
      <p:ext uri="{BB962C8B-B14F-4D97-AF65-F5344CB8AC3E}">
        <p14:creationId xmlns:p14="http://schemas.microsoft.com/office/powerpoint/2010/main" val="2647420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 本研究の目的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 xmlns:a16="http://schemas.microsoft.com/office/drawing/2014/main" id="{2DFC3633-BC81-47E0-B028-6FEFC1104494}"/>
              </a:ext>
            </a:extLst>
          </p:cNvPr>
          <p:cNvSpPr txBox="1"/>
          <p:nvPr/>
        </p:nvSpPr>
        <p:spPr>
          <a:xfrm>
            <a:off x="446869" y="1670389"/>
            <a:ext cx="5520751"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・内部の挙動がわからない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・任意の下杵降下速度を設定することが困難</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・箇所、状態によらず観測可能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 xmlns:a16="http://schemas.microsoft.com/office/drawing/2014/main"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340" y="1120733"/>
            <a:ext cx="2624501" cy="2624501"/>
          </a:xfrm>
          <a:prstGeom prst="rect">
            <a:avLst/>
          </a:prstGeom>
        </p:spPr>
      </p:pic>
    </p:spTree>
    <p:extLst>
      <p:ext uri="{BB962C8B-B14F-4D97-AF65-F5344CB8AC3E}">
        <p14:creationId xmlns:p14="http://schemas.microsoft.com/office/powerpoint/2010/main" val="35223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 xmlns:a16="http://schemas.microsoft.com/office/drawing/2014/main" id="{9F61158F-00CB-457E-8228-AF09AF1D6263}"/>
              </a:ext>
            </a:extLst>
          </p:cNvPr>
          <p:cNvSpPr txBox="1"/>
          <p:nvPr/>
        </p:nvSpPr>
        <p:spPr>
          <a:xfrm>
            <a:off x="517928" y="1212681"/>
            <a:ext cx="6085653"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4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 xmlns:a16="http://schemas.microsoft.com/office/drawing/2014/main" id="{815C6898-2017-4BB8-8EB9-16B78A01BCF2}"/>
              </a:ext>
            </a:extLst>
          </p:cNvPr>
          <p:cNvSpPr txBox="1"/>
          <p:nvPr/>
        </p:nvSpPr>
        <p:spPr>
          <a:xfrm>
            <a:off x="663536" y="2354043"/>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 xmlns:a16="http://schemas.microsoft.com/office/drawing/2014/main" id="{F56231B6-9C16-4223-A7E9-60416FF4776A}"/>
                  </a:ext>
                </a:extLst>
              </p:cNvPr>
              <p:cNvSpPr/>
              <p:nvPr/>
            </p:nvSpPr>
            <p:spPr>
              <a:xfrm>
                <a:off x="860318" y="2645372"/>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860318" y="2645372"/>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 xmlns:a16="http://schemas.microsoft.com/office/drawing/2014/main" id="{EAEA4957-EF9E-474D-98E3-1F1E133CCF7F}"/>
                  </a:ext>
                </a:extLst>
              </p:cNvPr>
              <p:cNvSpPr/>
              <p:nvPr/>
            </p:nvSpPr>
            <p:spPr>
              <a:xfrm>
                <a:off x="860317" y="3087774"/>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860317" y="3087774"/>
                <a:ext cx="658578" cy="399148"/>
              </a:xfrm>
              <a:prstGeom prst="rect">
                <a:avLst/>
              </a:prstGeom>
              <a:blipFill rotWithShape="0">
                <a:blip r:embed="rId3"/>
                <a:stretch>
                  <a:fillRect b="-1538"/>
                </a:stretch>
              </a:blipFill>
            </p:spPr>
            <p:txBody>
              <a:bodyPr/>
              <a:lstStyle/>
              <a:p>
                <a:r>
                  <a:rPr lang="ja-JP" altLang="en-US">
                    <a:noFill/>
                  </a:rPr>
                  <a:t> </a:t>
                </a:r>
              </a:p>
            </p:txBody>
          </p:sp>
        </mc:Fallback>
      </mc:AlternateContent>
      <p:sp>
        <p:nvSpPr>
          <p:cNvPr id="9" name="テキスト ボックス 8">
            <a:extLst>
              <a:ext uri="{FF2B5EF4-FFF2-40B4-BE49-F238E27FC236}">
                <a16:creationId xmlns="" xmlns:a16="http://schemas.microsoft.com/office/drawing/2014/main" id="{D30D1D65-E2F5-457F-A576-4E0539615343}"/>
              </a:ext>
            </a:extLst>
          </p:cNvPr>
          <p:cNvSpPr txBox="1"/>
          <p:nvPr/>
        </p:nvSpPr>
        <p:spPr>
          <a:xfrm>
            <a:off x="4699075" y="2354044"/>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 xmlns:a16="http://schemas.microsoft.com/office/drawing/2014/main" id="{D530DC2B-19A5-4B43-A352-B761977BA811}"/>
                  </a:ext>
                </a:extLst>
              </p:cNvPr>
              <p:cNvSpPr/>
              <p:nvPr/>
            </p:nvSpPr>
            <p:spPr>
              <a:xfrm>
                <a:off x="4955509" y="2695658"/>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4955509" y="2695658"/>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 xmlns:a16="http://schemas.microsoft.com/office/drawing/2014/main" id="{400A9834-3F6F-4C6A-94F0-CD50FC34F0E2}"/>
                  </a:ext>
                </a:extLst>
              </p:cNvPr>
              <p:cNvSpPr/>
              <p:nvPr/>
            </p:nvSpPr>
            <p:spPr>
              <a:xfrm>
                <a:off x="4955506" y="3123121"/>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4955506" y="3123121"/>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 xmlns:a16="http://schemas.microsoft.com/office/drawing/2014/main" id="{B9EBFD01-1FD6-434F-A683-CF391D124120}"/>
              </a:ext>
            </a:extLst>
          </p:cNvPr>
          <p:cNvSpPr txBox="1"/>
          <p:nvPr/>
        </p:nvSpPr>
        <p:spPr>
          <a:xfrm>
            <a:off x="3930556" y="2739113"/>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 xmlns:a16="http://schemas.microsoft.com/office/drawing/2014/main" id="{46FF3262-82D0-4AC6-A6E6-5DB572149281}"/>
              </a:ext>
            </a:extLst>
          </p:cNvPr>
          <p:cNvSpPr/>
          <p:nvPr/>
        </p:nvSpPr>
        <p:spPr>
          <a:xfrm>
            <a:off x="517928" y="2527168"/>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 xmlns:a16="http://schemas.microsoft.com/office/drawing/2014/main" id="{8459B7D9-EA31-49B1-9FE2-B2556FADBBC1}"/>
              </a:ext>
            </a:extLst>
          </p:cNvPr>
          <p:cNvSpPr/>
          <p:nvPr/>
        </p:nvSpPr>
        <p:spPr>
          <a:xfrm>
            <a:off x="4596247" y="2529700"/>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A8CE8971-E44D-4DE1-98D0-ED02CC8CCA81}"/>
                  </a:ext>
                </a:extLst>
              </p:cNvPr>
              <p:cNvSpPr txBox="1"/>
              <p:nvPr/>
            </p:nvSpPr>
            <p:spPr>
              <a:xfrm>
                <a:off x="2736858" y="158874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36858" y="1588747"/>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 xmlns:a16="http://schemas.microsoft.com/office/drawing/2014/main" id="{EDDF51A8-9015-4635-8A61-A8D4FEE02753}"/>
              </a:ext>
            </a:extLst>
          </p:cNvPr>
          <p:cNvSpPr txBox="1"/>
          <p:nvPr/>
        </p:nvSpPr>
        <p:spPr>
          <a:xfrm>
            <a:off x="6018029" y="1749878"/>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13844" y="2689795"/>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14693" y="2742698"/>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a:endCxn id="22" idx="7"/>
          </p:cNvCxnSpPr>
          <p:nvPr/>
        </p:nvCxnSpPr>
        <p:spPr>
          <a:xfrm flipH="1">
            <a:off x="2138712" y="2231359"/>
            <a:ext cx="1061759" cy="515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1"/>
          </p:cNvCxnSpPr>
          <p:nvPr/>
        </p:nvCxnSpPr>
        <p:spPr>
          <a:xfrm>
            <a:off x="5259655" y="2243591"/>
            <a:ext cx="1810777" cy="5557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図 34"/>
          <p:cNvPicPr/>
          <p:nvPr/>
        </p:nvPicPr>
        <p:blipFill rotWithShape="1">
          <a:blip r:embed="rId7">
            <a:extLst>
              <a:ext uri="{28A0092B-C50C-407E-A947-70E740481C1C}">
                <a14:useLocalDpi xmlns:a14="http://schemas.microsoft.com/office/drawing/2010/main" val="0"/>
              </a:ext>
            </a:extLst>
          </a:blip>
          <a:srcRect l="29868" r="25165"/>
          <a:stretch/>
        </p:blipFill>
        <p:spPr>
          <a:xfrm rot="5400000">
            <a:off x="557833" y="3628528"/>
            <a:ext cx="1349951" cy="2092552"/>
          </a:xfrm>
          <a:prstGeom prst="rect">
            <a:avLst/>
          </a:prstGeom>
        </p:spPr>
      </p:pic>
      <p:sp>
        <p:nvSpPr>
          <p:cNvPr id="36" name="テキスト ボックス 35">
            <a:extLst>
              <a:ext uri="{FF2B5EF4-FFF2-40B4-BE49-F238E27FC236}">
                <a16:creationId xmlns="" xmlns:a16="http://schemas.microsoft.com/office/drawing/2014/main" id="{B9EBFD01-1FD6-434F-A683-CF391D124120}"/>
              </a:ext>
            </a:extLst>
          </p:cNvPr>
          <p:cNvSpPr txBox="1"/>
          <p:nvPr/>
        </p:nvSpPr>
        <p:spPr>
          <a:xfrm>
            <a:off x="2241990" y="4356365"/>
            <a:ext cx="530090" cy="715581"/>
          </a:xfrm>
          <a:prstGeom prst="rect">
            <a:avLst/>
          </a:prstGeom>
          <a:noFill/>
        </p:spPr>
        <p:txBody>
          <a:bodyPr wrap="square" rtlCol="0">
            <a:spAutoFit/>
          </a:bodyPr>
          <a:lstStyle/>
          <a:p>
            <a:r>
              <a:rPr lang="en-US" altLang="ja-JP" sz="4050" dirty="0"/>
              <a:t>×</a:t>
            </a:r>
            <a:endParaRPr lang="ja-JP" altLang="en-US" sz="4050" dirty="0"/>
          </a:p>
        </p:txBody>
      </p:sp>
      <p:pic>
        <p:nvPicPr>
          <p:cNvPr id="37" name="図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9492" y="3930195"/>
            <a:ext cx="1739583" cy="1739583"/>
          </a:xfrm>
          <a:prstGeom prst="rect">
            <a:avLst/>
          </a:prstGeom>
        </p:spPr>
      </p:pic>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4761210" y="4151590"/>
            <a:ext cx="4214069"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・実用的な体系の計算が可能</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 xmlns:a16="http://schemas.microsoft.com/office/drawing/2014/main" id="{301E7F27-8035-4D4E-AE18-BDB449D661E6}"/>
              </a:ext>
            </a:extLst>
          </p:cNvPr>
          <p:cNvSpPr/>
          <p:nvPr/>
        </p:nvSpPr>
        <p:spPr>
          <a:xfrm>
            <a:off x="488373" y="1901843"/>
            <a:ext cx="3586333" cy="1532460"/>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 xmlns:a16="http://schemas.microsoft.com/office/drawing/2014/main" id="{301E7F27-8035-4D4E-AE18-BDB449D661E6}"/>
              </a:ext>
            </a:extLst>
          </p:cNvPr>
          <p:cNvSpPr/>
          <p:nvPr/>
        </p:nvSpPr>
        <p:spPr>
          <a:xfrm>
            <a:off x="4377692" y="1888356"/>
            <a:ext cx="4541673" cy="2157698"/>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278156" y="3614836"/>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粉末の充填を促進する効果。詳細な作用原理が明らかになっていない。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を粉末で満たす工程。製品の品質に大きな影響を与える。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286837" y="300563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4053535" y="3206801"/>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242156" y="3634302"/>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611615" y="5102177"/>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4484303" y="4640512"/>
            <a:ext cx="4730344"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と粒子の間に</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569806" y="5138907"/>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21815" y="4286824"/>
            <a:ext cx="1227514" cy="369332"/>
          </a:xfrm>
          <a:prstGeom prst="rect">
            <a:avLst/>
          </a:prstGeom>
          <a:noFill/>
        </p:spPr>
        <p:txBody>
          <a:bodyPr wrap="square" rtlCol="0">
            <a:spAutoFit/>
          </a:bodyPr>
          <a:lstStyle/>
          <a:p>
            <a:r>
              <a:rPr kumimoji="1" lang="ja-JP" altLang="en-US" dirty="0">
                <a:solidFill>
                  <a:srgbClr val="3F97A4"/>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 xmlns:a16="http://schemas.microsoft.com/office/drawing/2014/main"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p>
        </p:txBody>
      </p:sp>
      <p:sp>
        <p:nvSpPr>
          <p:cNvPr id="28" name="テキスト ボックス 27">
            <a:extLst>
              <a:ext uri="{FF2B5EF4-FFF2-40B4-BE49-F238E27FC236}">
                <a16:creationId xmlns=""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p>
        </p:txBody>
      </p:sp>
      <p:sp>
        <p:nvSpPr>
          <p:cNvPr id="34" name="テキスト ボックス 33">
            <a:extLst>
              <a:ext uri="{FF2B5EF4-FFF2-40B4-BE49-F238E27FC236}">
                <a16:creationId xmlns="" xmlns:a16="http://schemas.microsoft.com/office/drawing/2014/main"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 xmlns:a16="http://schemas.microsoft.com/office/drawing/2014/main"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幅広い製品の生産に応用されている。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 xmlns:a16="http://schemas.microsoft.com/office/drawing/2014/main" id="{74A9BB74-36F4-2840-B45A-EE5834B21772}"/>
              </a:ext>
            </a:extLst>
          </p:cNvPr>
          <p:cNvSpPr/>
          <p:nvPr/>
        </p:nvSpPr>
        <p:spPr>
          <a:xfrm>
            <a:off x="286837" y="146870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研究目的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220463" y="4330151"/>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2DFC3633-BC81-47E0-B028-6FEFC1104494}"/>
              </a:ext>
            </a:extLst>
          </p:cNvPr>
          <p:cNvSpPr txBox="1"/>
          <p:nvPr/>
        </p:nvSpPr>
        <p:spPr>
          <a:xfrm>
            <a:off x="610263" y="1876142"/>
            <a:ext cx="7534564"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負圧の発生のみが吸引効果の作用なら、下杵の降下速度が大きいほど充填効率は上昇するはずである。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しかし、これは実現象と矛盾する。吸引効果の作用原理を詳細に把握するためには、粉末及び空気に働く力を分析する必要がある。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974C79EA-8A63-4D4B-8A89-C03D922E2A75}"/>
              </a:ext>
            </a:extLst>
          </p:cNvPr>
          <p:cNvSpPr/>
          <p:nvPr/>
        </p:nvSpPr>
        <p:spPr>
          <a:xfrm>
            <a:off x="564545" y="1921752"/>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発生</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のみ</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では</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 xmlns:a16="http://schemas.microsoft.com/office/drawing/2014/main" id="{7698C3BB-716A-AE45-89BB-89A7A0FA5B91}"/>
              </a:ext>
            </a:extLst>
          </p:cNvPr>
          <p:cNvSpPr txBox="1"/>
          <p:nvPr/>
        </p:nvSpPr>
        <p:spPr>
          <a:xfrm>
            <a:off x="220463" y="2883013"/>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 xmlns:a16="http://schemas.microsoft.com/office/drawing/2014/main" id="{2DFC3633-BC81-47E0-B028-6FEFC1104494}"/>
              </a:ext>
            </a:extLst>
          </p:cNvPr>
          <p:cNvSpPr txBox="1"/>
          <p:nvPr/>
        </p:nvSpPr>
        <p:spPr>
          <a:xfrm>
            <a:off x="305870" y="3362464"/>
            <a:ext cx="3361890"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・内部</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の流動状態がわからない</a:t>
            </a:r>
            <a:endParaRPr lang="en-US" altLang="ja-JP"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・作用する力を見れない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 xmlns:a16="http://schemas.microsoft.com/office/drawing/2014/main" id="{7698C3BB-716A-AE45-89BB-89A7A0FA5B91}"/>
              </a:ext>
            </a:extLst>
          </p:cNvPr>
          <p:cNvSpPr txBox="1"/>
          <p:nvPr/>
        </p:nvSpPr>
        <p:spPr>
          <a:xfrm>
            <a:off x="4021275" y="2900799"/>
            <a:ext cx="386542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 xmlns:a16="http://schemas.microsoft.com/office/drawing/2014/main" id="{2DFC3633-BC81-47E0-B028-6FEFC1104494}"/>
              </a:ext>
            </a:extLst>
          </p:cNvPr>
          <p:cNvSpPr txBox="1"/>
          <p:nvPr/>
        </p:nvSpPr>
        <p:spPr>
          <a:xfrm>
            <a:off x="4119734" y="3365193"/>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、由来がわ</a:t>
            </a:r>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403001" y="3162118"/>
            <a:ext cx="667503" cy="420375"/>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854" y="2666284"/>
            <a:ext cx="1441634" cy="1441634"/>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649801" y="1081897"/>
            <a:ext cx="3259980" cy="1200329"/>
          </a:xfrm>
          <a:prstGeom prst="rect">
            <a:avLst/>
          </a:prstGeom>
          <a:noFill/>
        </p:spPr>
        <p:txBody>
          <a:bodyPr wrap="square" rtlCol="0">
            <a:spAutoFit/>
          </a:bodyPr>
          <a:lstStyle/>
          <a:p>
            <a:r>
              <a:rPr lang="ja-JP" altLang="en-US" sz="2400" dirty="0"/>
              <a:t>下杵の降下速度が大きいと粒子、空気ともに多く入り込む</a:t>
            </a:r>
            <a:endParaRPr lang="en-US" altLang="ja-JP" sz="2400" dirty="0"/>
          </a:p>
        </p:txBody>
      </p:sp>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5295900" y="1484239"/>
            <a:ext cx="353901" cy="19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1049434" y="561025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stCxn id="33" idx="1"/>
            <a:endCxn id="31" idx="6"/>
          </p:cNvCxnSpPr>
          <p:nvPr/>
        </p:nvCxnSpPr>
        <p:spPr>
          <a:xfrm flipH="1">
            <a:off x="5247349" y="3326133"/>
            <a:ext cx="316725"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5564074" y="3095300"/>
            <a:ext cx="3579925" cy="461665"/>
          </a:xfrm>
          <a:prstGeom prst="rect">
            <a:avLst/>
          </a:prstGeom>
          <a:noFill/>
        </p:spPr>
        <p:txBody>
          <a:bodyPr wrap="square" rtlCol="0">
            <a:spAutoFit/>
          </a:bodyPr>
          <a:lstStyle/>
          <a:p>
            <a:r>
              <a:rPr lang="ja-JP" altLang="en-US" sz="2400" dirty="0"/>
              <a:t>粒子が中心部分に集まる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82699" y="1237868"/>
            <a:ext cx="4736710" cy="3552532"/>
          </a:xfrm>
          <a:prstGeom prst="rect">
            <a:avLst/>
          </a:prstGeom>
        </p:spPr>
      </p:pic>
      <p:sp>
        <p:nvSpPr>
          <p:cNvPr id="42" name="テキスト ボックス 41"/>
          <p:cNvSpPr txBox="1"/>
          <p:nvPr/>
        </p:nvSpPr>
        <p:spPr>
          <a:xfrm>
            <a:off x="1982699" y="4787051"/>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93" y="970767"/>
            <a:ext cx="4207719" cy="315578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601088" y="1300053"/>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015775" y="2267539"/>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740332" y="573192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sp>
        <p:nvSpPr>
          <p:cNvPr id="14" name="テキスト ボックス 13">
            <a:extLst>
              <a:ext uri="{FF2B5EF4-FFF2-40B4-BE49-F238E27FC236}">
                <a16:creationId xmlns="" xmlns:a16="http://schemas.microsoft.com/office/drawing/2014/main" id="{2593B1A0-6823-834D-BB53-4E3E518EA3D6}"/>
              </a:ext>
            </a:extLst>
          </p:cNvPr>
          <p:cNvSpPr txBox="1"/>
          <p:nvPr/>
        </p:nvSpPr>
        <p:spPr>
          <a:xfrm>
            <a:off x="4529136" y="1724916"/>
            <a:ext cx="4299904"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吸引効果の発生には</a:t>
            </a:r>
            <a:r>
              <a:rPr lang="ja-JP" altLang="en-US" sz="2200" dirty="0">
                <a:solidFill>
                  <a:srgbClr val="FF0000"/>
                </a:solidFill>
                <a:latin typeface="メイリオ" panose="020B0604030504040204" pitchFamily="50" charset="-128"/>
                <a:ea typeface="メイリオ" panose="020B0604030504040204" pitchFamily="50" charset="-128"/>
              </a:rPr>
              <a:t>一定以上の下杵の降下速度が必要</a:t>
            </a:r>
            <a:r>
              <a:rPr lang="ja-JP" altLang="en-US" sz="2200" dirty="0">
                <a:latin typeface="メイリオ" panose="020B0604030504040204" pitchFamily="50" charset="-128"/>
                <a:ea typeface="メイリオ" panose="020B0604030504040204" pitchFamily="50" charset="-128"/>
              </a:rPr>
              <a:t>となる</a:t>
            </a:r>
            <a:endParaRPr lang="en-US" altLang="ja-JP" sz="22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249631"/>
            <a:ext cx="2964584" cy="1482292"/>
          </a:xfrm>
          <a:prstGeom prst="rect">
            <a:avLst/>
          </a:prstGeom>
        </p:spPr>
      </p:pic>
      <p:sp>
        <p:nvSpPr>
          <p:cNvPr id="17" name="テキスト ボックス 16">
            <a:extLst>
              <a:ext uri="{FF2B5EF4-FFF2-40B4-BE49-F238E27FC236}">
                <a16:creationId xmlns="" xmlns:a16="http://schemas.microsoft.com/office/drawing/2014/main" id="{2593B1A0-6823-834D-BB53-4E3E518EA3D6}"/>
              </a:ext>
            </a:extLst>
          </p:cNvPr>
          <p:cNvSpPr txBox="1"/>
          <p:nvPr/>
        </p:nvSpPr>
        <p:spPr>
          <a:xfrm>
            <a:off x="4384712" y="1324806"/>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mm/s</a:t>
            </a:r>
            <a:r>
              <a:rPr lang="ja-JP" altLang="en-US" dirty="0">
                <a:latin typeface="メイリオ" panose="020B0604030504040204" pitchFamily="50" charset="-128"/>
                <a:ea typeface="メイリオ" panose="020B0604030504040204" pitchFamily="50" charset="-128"/>
              </a:rPr>
              <a:t>の変化が他のケースと異なる</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 xmlns:a16="http://schemas.microsoft.com/office/drawing/2014/main"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a:solidFill>
                  <a:srgbClr val="FF0000"/>
                </a:solidFill>
                <a:latin typeface="メイリオ" panose="020B0604030504040204" pitchFamily="50" charset="-128"/>
                <a:ea typeface="メイリオ" panose="020B0604030504040204" pitchFamily="50" charset="-128"/>
              </a:rPr>
              <a:t>下杵降下の瞬間の作用</a:t>
            </a:r>
            <a:r>
              <a:rPr lang="ja-JP" altLang="en-US" sz="2200" dirty="0">
                <a:latin typeface="メイリオ" panose="020B0604030504040204" pitchFamily="50" charset="-128"/>
                <a:ea typeface="メイリオ" panose="020B0604030504040204" pitchFamily="50" charset="-128"/>
              </a:rPr>
              <a:t>で吸引効果を発生させている</a:t>
            </a:r>
            <a:endParaRPr lang="en-US" altLang="ja-JP" sz="22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384712" y="2785047"/>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② 下杵の降下初期に高いフラックス</a:t>
            </a:r>
            <a:endParaRPr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2593B1A0-6823-834D-BB53-4E3E518EA3D6}"/>
              </a:ext>
            </a:extLst>
          </p:cNvPr>
          <p:cNvSpPr txBox="1"/>
          <p:nvPr/>
        </p:nvSpPr>
        <p:spPr>
          <a:xfrm>
            <a:off x="4529136" y="4674455"/>
            <a:ext cx="4540182"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下杵の降下速度によって上昇し始めるタイミングが異なる</a:t>
            </a:r>
            <a:endParaRPr lang="en-US" altLang="ja-JP" sz="22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 xmlns:a16="http://schemas.microsoft.com/office/drawing/2014/main" id="{2593B1A0-6823-834D-BB53-4E3E518EA3D6}"/>
              </a:ext>
            </a:extLst>
          </p:cNvPr>
          <p:cNvSpPr txBox="1"/>
          <p:nvPr/>
        </p:nvSpPr>
        <p:spPr>
          <a:xfrm>
            <a:off x="4384712" y="4260161"/>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③ 充填の終盤にフラックスが上昇</a:t>
            </a:r>
            <a:endParaRPr lang="en-US" altLang="ja-JP"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 xmlns:a16="http://schemas.microsoft.com/office/drawing/2014/main" id="{2593B1A0-6823-834D-BB53-4E3E518EA3D6}"/>
              </a:ext>
            </a:extLst>
          </p:cNvPr>
          <p:cNvSpPr txBox="1"/>
          <p:nvPr/>
        </p:nvSpPr>
        <p:spPr>
          <a:xfrm>
            <a:off x="3561983" y="2588853"/>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498996" y="2921518"/>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 xmlns:a16="http://schemas.microsoft.com/office/drawing/2014/main" id="{2593B1A0-6823-834D-BB53-4E3E518EA3D6}"/>
              </a:ext>
            </a:extLst>
          </p:cNvPr>
          <p:cNvSpPr txBox="1"/>
          <p:nvPr/>
        </p:nvSpPr>
        <p:spPr>
          <a:xfrm>
            <a:off x="1163279" y="1352928"/>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 xmlns:a16="http://schemas.microsoft.com/office/drawing/2014/main" id="{2593B1A0-6823-834D-BB53-4E3E518EA3D6}"/>
              </a:ext>
            </a:extLst>
          </p:cNvPr>
          <p:cNvSpPr txBox="1"/>
          <p:nvPr/>
        </p:nvSpPr>
        <p:spPr>
          <a:xfrm>
            <a:off x="2640981" y="1886407"/>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③</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 xmlns:a16="http://schemas.microsoft.com/office/drawing/2014/main" id="{89879F9C-7D84-AB49-AC6E-7010B58C7A0E}"/>
              </a:ext>
            </a:extLst>
          </p:cNvPr>
          <p:cNvSpPr/>
          <p:nvPr/>
        </p:nvSpPr>
        <p:spPr>
          <a:xfrm rot="16200000">
            <a:off x="4091959" y="5571831"/>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4637215" y="5650101"/>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②</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③について詳しく確認</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153136" y="560608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3">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 xmlns:a16="http://schemas.microsoft.com/office/drawing/2014/main" id="{2593B1A0-6823-834D-BB53-4E3E518EA3D6}"/>
              </a:ext>
            </a:extLst>
          </p:cNvPr>
          <p:cNvSpPr txBox="1"/>
          <p:nvPr/>
        </p:nvSpPr>
        <p:spPr>
          <a:xfrm>
            <a:off x="4768143" y="4180489"/>
            <a:ext cx="429013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・下杵の降下速度に比例した大きさ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4768143" y="4727704"/>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・減衰が早く瞬間的に加わる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・流体抗力、圧力勾配による力が主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593" y="1497519"/>
            <a:ext cx="4137166" cy="4061081"/>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01" y="1476376"/>
            <a:ext cx="4141448" cy="4103366"/>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1067" y="884739"/>
            <a:ext cx="2774750" cy="2081063"/>
          </a:xfrm>
          <a:prstGeom prst="rect">
            <a:avLst/>
          </a:prstGeom>
        </p:spPr>
      </p:pic>
      <p:sp>
        <p:nvSpPr>
          <p:cNvPr id="13" name="角丸四角形 12">
            <a:extLst>
              <a:ext uri="{FF2B5EF4-FFF2-40B4-BE49-F238E27FC236}">
                <a16:creationId xmlns=""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26513"/>
            <a:ext cx="3695409"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下杵降下初期の高いフラックス</a:t>
            </a:r>
          </a:p>
        </p:txBody>
      </p:sp>
      <p:sp>
        <p:nvSpPr>
          <p:cNvPr id="15" name="テキスト ボックス 14"/>
          <p:cNvSpPr txBox="1"/>
          <p:nvPr/>
        </p:nvSpPr>
        <p:spPr>
          <a:xfrm>
            <a:off x="1278082" y="1023201"/>
            <a:ext cx="3705689"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粒子</a:t>
            </a:r>
            <a:r>
              <a:rPr kumimoji="1" lang="ja-JP" altLang="en-US" dirty="0">
                <a:latin typeface="メイリオ" panose="020B0604030504040204" pitchFamily="50" charset="-128"/>
                <a:ea typeface="メイリオ" panose="020B0604030504040204" pitchFamily="50" charset="-128"/>
              </a:rPr>
              <a:t>に加わる力</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3653" y="872420"/>
            <a:ext cx="2774750" cy="2081063"/>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461252" y="558241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1012550" y="5710774"/>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吸引された空気が気泡となり充填に影響を与える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523322" y="538097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フラックスが上昇</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 xmlns:a16="http://schemas.microsoft.com/office/drawing/2014/main" id="{F7F25173-3862-0D40-9BC3-7724C7112FA2}"/>
              </a:ext>
            </a:extLst>
          </p:cNvPr>
          <p:cNvSpPr/>
          <p:nvPr/>
        </p:nvSpPr>
        <p:spPr>
          <a:xfrm>
            <a:off x="7032265" y="1812896"/>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521327" y="2863053"/>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③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502431" y="3455708"/>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201709" y="2997535"/>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466430" y="348894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507400" y="466094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201709" y="4206268"/>
            <a:ext cx="808818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吸引された空気が気泡となり充填に影響を与える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466430" y="4697678"/>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184512"/>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 xmlns:a16="http://schemas.microsoft.com/office/drawing/2014/main" id="{EBB9BA03-F82F-4F7D-8A4B-D9019D951B88}"/>
              </a:ext>
            </a:extLst>
          </p:cNvPr>
          <p:cNvSpPr txBox="1"/>
          <p:nvPr/>
        </p:nvSpPr>
        <p:spPr>
          <a:xfrm>
            <a:off x="502431" y="2297527"/>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一定以上の下杵の降下速度がない場合、下杵と粒子の隙間が開かない。そのため粒子にほとんど力は作用せず、吸引効果が発生しない。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 xmlns:a16="http://schemas.microsoft.com/office/drawing/2014/main" id="{D8C0B001-A0D6-A14F-A918-6EE4BF3F64D0}"/>
              </a:ext>
            </a:extLst>
          </p:cNvPr>
          <p:cNvSpPr txBox="1"/>
          <p:nvPr/>
        </p:nvSpPr>
        <p:spPr>
          <a:xfrm>
            <a:off x="201709" y="183935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 xmlns:a16="http://schemas.microsoft.com/office/drawing/2014/main" id="{51E3F494-DFEB-4B7B-BF5D-6DC364459FDF}"/>
              </a:ext>
            </a:extLst>
          </p:cNvPr>
          <p:cNvSpPr/>
          <p:nvPr/>
        </p:nvSpPr>
        <p:spPr>
          <a:xfrm>
            <a:off x="466430" y="233076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下矢印 14">
            <a:extLst>
              <a:ext uri="{FF2B5EF4-FFF2-40B4-BE49-F238E27FC236}">
                <a16:creationId xmlns="" xmlns:a16="http://schemas.microsoft.com/office/drawing/2014/main" id="{F75BD82B-1F2C-8D48-ABC6-4DCF09391D73}"/>
              </a:ext>
            </a:extLst>
          </p:cNvPr>
          <p:cNvSpPr/>
          <p:nvPr/>
        </p:nvSpPr>
        <p:spPr>
          <a:xfrm rot="16200000">
            <a:off x="413309" y="5405382"/>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964607" y="5503265"/>
            <a:ext cx="78377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製品の生産性向上に応用できる結果を得ることができた</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36948</TotalTime>
  <Words>1623</Words>
  <Application>Microsoft Office PowerPoint</Application>
  <PresentationFormat>画面に合わせる (4:3)</PresentationFormat>
  <Paragraphs>212</Paragraphs>
  <Slides>14</Slides>
  <Notes>11</Notes>
  <HiddenSlides>5</HiddenSlides>
  <MMClips>5</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研究目的</vt:lpstr>
      <vt:lpstr>解析条件</vt:lpstr>
      <vt:lpstr>結果・考察</vt:lpstr>
      <vt:lpstr>結果・考察</vt:lpstr>
      <vt:lpstr>結果・考察</vt:lpstr>
      <vt:lpstr>結果・考察</vt:lpstr>
      <vt:lpstr>結論</vt:lpstr>
      <vt:lpstr> 研究背景</vt:lpstr>
      <vt:lpstr> 本研究の目的</vt:lpstr>
      <vt:lpstr> 結果・考察</vt:lpstr>
      <vt:lpstr> 解析手法</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4310</cp:revision>
  <dcterms:created xsi:type="dcterms:W3CDTF">2018-11-05T05:45:49Z</dcterms:created>
  <dcterms:modified xsi:type="dcterms:W3CDTF">2019-08-02T08:18:12Z</dcterms:modified>
</cp:coreProperties>
</file>